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1" r:id="rId4"/>
    <p:sldMasterId id="2147483902" r:id="rId5"/>
  </p:sldMasterIdLst>
  <p:notesMasterIdLst>
    <p:notesMasterId r:id="rId16"/>
  </p:notesMasterIdLst>
  <p:sldIdLst>
    <p:sldId id="256" r:id="rId6"/>
    <p:sldId id="257" r:id="rId7"/>
    <p:sldId id="260" r:id="rId8"/>
    <p:sldId id="261" r:id="rId9"/>
    <p:sldId id="262" r:id="rId10"/>
    <p:sldId id="263" r:id="rId11"/>
    <p:sldId id="264" r:id="rId12"/>
    <p:sldId id="258" r:id="rId13"/>
    <p:sldId id="259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046" autoAdjust="0"/>
    <p:restoredTop sz="94660"/>
  </p:normalViewPr>
  <p:slideViewPr>
    <p:cSldViewPr snapToGrid="0">
      <p:cViewPr varScale="1">
        <p:scale>
          <a:sx n="70" d="100"/>
          <a:sy n="70" d="100"/>
        </p:scale>
        <p:origin x="52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8BD41F-956E-4DA3-A40D-B8AEE387C789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242059B-DB4E-4AE1-9FF7-354E7419C65D}">
      <dgm:prSet/>
      <dgm:spPr/>
      <dgm:t>
        <a:bodyPr/>
        <a:lstStyle/>
        <a:p>
          <a:r>
            <a:rPr lang="en-US" dirty="0"/>
            <a:t>BLINKIT.</a:t>
          </a:r>
        </a:p>
      </dgm:t>
    </dgm:pt>
    <dgm:pt modelId="{E6690526-4638-4312-ACBB-005FBB9BC211}" type="parTrans" cxnId="{06D7867A-3FC6-4EBB-A0EA-633A5BED20E1}">
      <dgm:prSet/>
      <dgm:spPr/>
      <dgm:t>
        <a:bodyPr/>
        <a:lstStyle/>
        <a:p>
          <a:endParaRPr lang="en-US"/>
        </a:p>
      </dgm:t>
    </dgm:pt>
    <dgm:pt modelId="{409C567B-DE2C-4D01-AD69-F939E0884BF4}" type="sibTrans" cxnId="{06D7867A-3FC6-4EBB-A0EA-633A5BED20E1}">
      <dgm:prSet/>
      <dgm:spPr/>
      <dgm:t>
        <a:bodyPr/>
        <a:lstStyle/>
        <a:p>
          <a:endParaRPr lang="en-US"/>
        </a:p>
      </dgm:t>
    </dgm:pt>
    <dgm:pt modelId="{86022654-EEC2-457D-8070-FC3BB7AD13B6}">
      <dgm:prSet/>
      <dgm:spPr/>
      <dgm:t>
        <a:bodyPr/>
        <a:lstStyle/>
        <a:p>
          <a:r>
            <a:rPr lang="en-US" dirty="0"/>
            <a:t>SWIGGY INSTAMART.</a:t>
          </a:r>
        </a:p>
      </dgm:t>
    </dgm:pt>
    <dgm:pt modelId="{1F7A3260-FE77-4066-8428-7368AB019DBA}" type="parTrans" cxnId="{7215CB86-375B-4E62-B3ED-B19DC7AE6921}">
      <dgm:prSet/>
      <dgm:spPr/>
      <dgm:t>
        <a:bodyPr/>
        <a:lstStyle/>
        <a:p>
          <a:endParaRPr lang="en-US"/>
        </a:p>
      </dgm:t>
    </dgm:pt>
    <dgm:pt modelId="{E7B9C64D-3942-484A-A836-0ABA03219329}" type="sibTrans" cxnId="{7215CB86-375B-4E62-B3ED-B19DC7AE6921}">
      <dgm:prSet/>
      <dgm:spPr/>
      <dgm:t>
        <a:bodyPr/>
        <a:lstStyle/>
        <a:p>
          <a:endParaRPr lang="en-US"/>
        </a:p>
      </dgm:t>
    </dgm:pt>
    <dgm:pt modelId="{008D4C73-E419-436F-A140-B041A0CC7CC8}">
      <dgm:prSet/>
      <dgm:spPr/>
      <dgm:t>
        <a:bodyPr/>
        <a:lstStyle/>
        <a:p>
          <a:r>
            <a:rPr lang="en-US" dirty="0"/>
            <a:t>ZEPTO.</a:t>
          </a:r>
        </a:p>
      </dgm:t>
    </dgm:pt>
    <dgm:pt modelId="{CA7F2A11-07A3-46A1-B440-167BD2CA0799}" type="parTrans" cxnId="{AEC90E66-9FB7-40A2-8E71-EAF7536B8340}">
      <dgm:prSet/>
      <dgm:spPr/>
      <dgm:t>
        <a:bodyPr/>
        <a:lstStyle/>
        <a:p>
          <a:endParaRPr lang="en-US"/>
        </a:p>
      </dgm:t>
    </dgm:pt>
    <dgm:pt modelId="{0F6C80A5-C38B-4E23-A70E-C92826AB17D0}" type="sibTrans" cxnId="{AEC90E66-9FB7-40A2-8E71-EAF7536B8340}">
      <dgm:prSet/>
      <dgm:spPr/>
      <dgm:t>
        <a:bodyPr/>
        <a:lstStyle/>
        <a:p>
          <a:endParaRPr lang="en-US"/>
        </a:p>
      </dgm:t>
    </dgm:pt>
    <dgm:pt modelId="{E41AD938-7BCD-4FDC-B16E-FD8D2680BC49}" type="pres">
      <dgm:prSet presAssocID="{458BD41F-956E-4DA3-A40D-B8AEE387C78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D25C401-F513-4DA6-A1BD-9D66C773C12F}" type="pres">
      <dgm:prSet presAssocID="{E242059B-DB4E-4AE1-9FF7-354E7419C65D}" presName="hierRoot1" presStyleCnt="0"/>
      <dgm:spPr/>
    </dgm:pt>
    <dgm:pt modelId="{CC4ACC57-7841-41C8-B45F-D8DB7C114002}" type="pres">
      <dgm:prSet presAssocID="{E242059B-DB4E-4AE1-9FF7-354E7419C65D}" presName="composite" presStyleCnt="0"/>
      <dgm:spPr/>
    </dgm:pt>
    <dgm:pt modelId="{38D905F7-C035-447F-8E77-9D5CF15EB115}" type="pres">
      <dgm:prSet presAssocID="{E242059B-DB4E-4AE1-9FF7-354E7419C65D}" presName="background" presStyleLbl="node0" presStyleIdx="0" presStyleCnt="3"/>
      <dgm:spPr/>
    </dgm:pt>
    <dgm:pt modelId="{CCC9777B-FD04-453A-9FDB-3A02DD9260D7}" type="pres">
      <dgm:prSet presAssocID="{E242059B-DB4E-4AE1-9FF7-354E7419C65D}" presName="text" presStyleLbl="fgAcc0" presStyleIdx="0" presStyleCnt="3">
        <dgm:presLayoutVars>
          <dgm:chPref val="3"/>
        </dgm:presLayoutVars>
      </dgm:prSet>
      <dgm:spPr/>
    </dgm:pt>
    <dgm:pt modelId="{9996CC06-2E68-4C81-B00D-EBCBC5E0EE24}" type="pres">
      <dgm:prSet presAssocID="{E242059B-DB4E-4AE1-9FF7-354E7419C65D}" presName="hierChild2" presStyleCnt="0"/>
      <dgm:spPr/>
    </dgm:pt>
    <dgm:pt modelId="{C3BF4D9F-45FA-456B-976D-2479FFCD8CA7}" type="pres">
      <dgm:prSet presAssocID="{86022654-EEC2-457D-8070-FC3BB7AD13B6}" presName="hierRoot1" presStyleCnt="0"/>
      <dgm:spPr/>
    </dgm:pt>
    <dgm:pt modelId="{83DC0850-91B6-4455-A4EE-F1467557DC8E}" type="pres">
      <dgm:prSet presAssocID="{86022654-EEC2-457D-8070-FC3BB7AD13B6}" presName="composite" presStyleCnt="0"/>
      <dgm:spPr/>
    </dgm:pt>
    <dgm:pt modelId="{1C058A20-2C3A-4B4A-BE7E-BDD0AB85BDAB}" type="pres">
      <dgm:prSet presAssocID="{86022654-EEC2-457D-8070-FC3BB7AD13B6}" presName="background" presStyleLbl="node0" presStyleIdx="1" presStyleCnt="3"/>
      <dgm:spPr/>
    </dgm:pt>
    <dgm:pt modelId="{183AC590-89AA-48EB-B5EC-4FEA1689C211}" type="pres">
      <dgm:prSet presAssocID="{86022654-EEC2-457D-8070-FC3BB7AD13B6}" presName="text" presStyleLbl="fgAcc0" presStyleIdx="1" presStyleCnt="3">
        <dgm:presLayoutVars>
          <dgm:chPref val="3"/>
        </dgm:presLayoutVars>
      </dgm:prSet>
      <dgm:spPr/>
    </dgm:pt>
    <dgm:pt modelId="{09F76EE6-4785-4930-8BD1-2A209D95519B}" type="pres">
      <dgm:prSet presAssocID="{86022654-EEC2-457D-8070-FC3BB7AD13B6}" presName="hierChild2" presStyleCnt="0"/>
      <dgm:spPr/>
    </dgm:pt>
    <dgm:pt modelId="{A8695372-F011-46B7-9046-1D44DAAF6AD9}" type="pres">
      <dgm:prSet presAssocID="{008D4C73-E419-436F-A140-B041A0CC7CC8}" presName="hierRoot1" presStyleCnt="0"/>
      <dgm:spPr/>
    </dgm:pt>
    <dgm:pt modelId="{5AC5188D-A98F-41CC-A779-922F91C68802}" type="pres">
      <dgm:prSet presAssocID="{008D4C73-E419-436F-A140-B041A0CC7CC8}" presName="composite" presStyleCnt="0"/>
      <dgm:spPr/>
    </dgm:pt>
    <dgm:pt modelId="{F9BF0716-3BE1-45B7-AB6F-754083967F71}" type="pres">
      <dgm:prSet presAssocID="{008D4C73-E419-436F-A140-B041A0CC7CC8}" presName="background" presStyleLbl="node0" presStyleIdx="2" presStyleCnt="3"/>
      <dgm:spPr/>
    </dgm:pt>
    <dgm:pt modelId="{80CFD991-3874-4DF9-8829-D4EBC5648530}" type="pres">
      <dgm:prSet presAssocID="{008D4C73-E419-436F-A140-B041A0CC7CC8}" presName="text" presStyleLbl="fgAcc0" presStyleIdx="2" presStyleCnt="3">
        <dgm:presLayoutVars>
          <dgm:chPref val="3"/>
        </dgm:presLayoutVars>
      </dgm:prSet>
      <dgm:spPr/>
    </dgm:pt>
    <dgm:pt modelId="{FCE3314B-DC39-4210-AC01-A2243CD014C2}" type="pres">
      <dgm:prSet presAssocID="{008D4C73-E419-436F-A140-B041A0CC7CC8}" presName="hierChild2" presStyleCnt="0"/>
      <dgm:spPr/>
    </dgm:pt>
  </dgm:ptLst>
  <dgm:cxnLst>
    <dgm:cxn modelId="{AEC90E66-9FB7-40A2-8E71-EAF7536B8340}" srcId="{458BD41F-956E-4DA3-A40D-B8AEE387C789}" destId="{008D4C73-E419-436F-A140-B041A0CC7CC8}" srcOrd="2" destOrd="0" parTransId="{CA7F2A11-07A3-46A1-B440-167BD2CA0799}" sibTransId="{0F6C80A5-C38B-4E23-A70E-C92826AB17D0}"/>
    <dgm:cxn modelId="{06D7867A-3FC6-4EBB-A0EA-633A5BED20E1}" srcId="{458BD41F-956E-4DA3-A40D-B8AEE387C789}" destId="{E242059B-DB4E-4AE1-9FF7-354E7419C65D}" srcOrd="0" destOrd="0" parTransId="{E6690526-4638-4312-ACBB-005FBB9BC211}" sibTransId="{409C567B-DE2C-4D01-AD69-F939E0884BF4}"/>
    <dgm:cxn modelId="{DCE3BE7F-CC05-4CE7-AF49-A5511A162CC3}" type="presOf" srcId="{86022654-EEC2-457D-8070-FC3BB7AD13B6}" destId="{183AC590-89AA-48EB-B5EC-4FEA1689C211}" srcOrd="0" destOrd="0" presId="urn:microsoft.com/office/officeart/2005/8/layout/hierarchy1"/>
    <dgm:cxn modelId="{7215CB86-375B-4E62-B3ED-B19DC7AE6921}" srcId="{458BD41F-956E-4DA3-A40D-B8AEE387C789}" destId="{86022654-EEC2-457D-8070-FC3BB7AD13B6}" srcOrd="1" destOrd="0" parTransId="{1F7A3260-FE77-4066-8428-7368AB019DBA}" sibTransId="{E7B9C64D-3942-484A-A836-0ABA03219329}"/>
    <dgm:cxn modelId="{9E6AA4B0-B2A8-4A3C-A9D5-F3E307EA97F5}" type="presOf" srcId="{458BD41F-956E-4DA3-A40D-B8AEE387C789}" destId="{E41AD938-7BCD-4FDC-B16E-FD8D2680BC49}" srcOrd="0" destOrd="0" presId="urn:microsoft.com/office/officeart/2005/8/layout/hierarchy1"/>
    <dgm:cxn modelId="{95F753C6-B889-4C5D-8DD9-DE50EC633A8E}" type="presOf" srcId="{008D4C73-E419-436F-A140-B041A0CC7CC8}" destId="{80CFD991-3874-4DF9-8829-D4EBC5648530}" srcOrd="0" destOrd="0" presId="urn:microsoft.com/office/officeart/2005/8/layout/hierarchy1"/>
    <dgm:cxn modelId="{F92232E7-AB73-4C8F-B8AA-C1308DF573F0}" type="presOf" srcId="{E242059B-DB4E-4AE1-9FF7-354E7419C65D}" destId="{CCC9777B-FD04-453A-9FDB-3A02DD9260D7}" srcOrd="0" destOrd="0" presId="urn:microsoft.com/office/officeart/2005/8/layout/hierarchy1"/>
    <dgm:cxn modelId="{0CC86540-229F-4E99-AC27-9C12DAF95B21}" type="presParOf" srcId="{E41AD938-7BCD-4FDC-B16E-FD8D2680BC49}" destId="{FD25C401-F513-4DA6-A1BD-9D66C773C12F}" srcOrd="0" destOrd="0" presId="urn:microsoft.com/office/officeart/2005/8/layout/hierarchy1"/>
    <dgm:cxn modelId="{5C00FB6D-AAE7-4A6C-BC7A-C164AA59A3FB}" type="presParOf" srcId="{FD25C401-F513-4DA6-A1BD-9D66C773C12F}" destId="{CC4ACC57-7841-41C8-B45F-D8DB7C114002}" srcOrd="0" destOrd="0" presId="urn:microsoft.com/office/officeart/2005/8/layout/hierarchy1"/>
    <dgm:cxn modelId="{2B9DA3BA-AA4A-41A1-AE08-80152B13CEE1}" type="presParOf" srcId="{CC4ACC57-7841-41C8-B45F-D8DB7C114002}" destId="{38D905F7-C035-447F-8E77-9D5CF15EB115}" srcOrd="0" destOrd="0" presId="urn:microsoft.com/office/officeart/2005/8/layout/hierarchy1"/>
    <dgm:cxn modelId="{0043565F-2FCA-4C2E-84DA-84E1C045BABE}" type="presParOf" srcId="{CC4ACC57-7841-41C8-B45F-D8DB7C114002}" destId="{CCC9777B-FD04-453A-9FDB-3A02DD9260D7}" srcOrd="1" destOrd="0" presId="urn:microsoft.com/office/officeart/2005/8/layout/hierarchy1"/>
    <dgm:cxn modelId="{579FEEF5-E39E-47C1-AAC6-C72365F0687D}" type="presParOf" srcId="{FD25C401-F513-4DA6-A1BD-9D66C773C12F}" destId="{9996CC06-2E68-4C81-B00D-EBCBC5E0EE24}" srcOrd="1" destOrd="0" presId="urn:microsoft.com/office/officeart/2005/8/layout/hierarchy1"/>
    <dgm:cxn modelId="{FF288098-7085-4332-BC61-19F1AC64DC06}" type="presParOf" srcId="{E41AD938-7BCD-4FDC-B16E-FD8D2680BC49}" destId="{C3BF4D9F-45FA-456B-976D-2479FFCD8CA7}" srcOrd="1" destOrd="0" presId="urn:microsoft.com/office/officeart/2005/8/layout/hierarchy1"/>
    <dgm:cxn modelId="{9A58DF1A-1997-40AA-8C75-70CD14B679C8}" type="presParOf" srcId="{C3BF4D9F-45FA-456B-976D-2479FFCD8CA7}" destId="{83DC0850-91B6-4455-A4EE-F1467557DC8E}" srcOrd="0" destOrd="0" presId="urn:microsoft.com/office/officeart/2005/8/layout/hierarchy1"/>
    <dgm:cxn modelId="{E2FCB39C-B179-49C0-B14D-49DDE9887415}" type="presParOf" srcId="{83DC0850-91B6-4455-A4EE-F1467557DC8E}" destId="{1C058A20-2C3A-4B4A-BE7E-BDD0AB85BDAB}" srcOrd="0" destOrd="0" presId="urn:microsoft.com/office/officeart/2005/8/layout/hierarchy1"/>
    <dgm:cxn modelId="{86DC1164-6457-4684-A197-3DC4D91563DF}" type="presParOf" srcId="{83DC0850-91B6-4455-A4EE-F1467557DC8E}" destId="{183AC590-89AA-48EB-B5EC-4FEA1689C211}" srcOrd="1" destOrd="0" presId="urn:microsoft.com/office/officeart/2005/8/layout/hierarchy1"/>
    <dgm:cxn modelId="{9BE982D3-CF5C-49CC-B08A-05E7A3BE2887}" type="presParOf" srcId="{C3BF4D9F-45FA-456B-976D-2479FFCD8CA7}" destId="{09F76EE6-4785-4930-8BD1-2A209D95519B}" srcOrd="1" destOrd="0" presId="urn:microsoft.com/office/officeart/2005/8/layout/hierarchy1"/>
    <dgm:cxn modelId="{0F39478E-6A79-437E-B046-94C876FFC7EE}" type="presParOf" srcId="{E41AD938-7BCD-4FDC-B16E-FD8D2680BC49}" destId="{A8695372-F011-46B7-9046-1D44DAAF6AD9}" srcOrd="2" destOrd="0" presId="urn:microsoft.com/office/officeart/2005/8/layout/hierarchy1"/>
    <dgm:cxn modelId="{A1F0D38D-2893-4F9A-AF67-A518C51515E1}" type="presParOf" srcId="{A8695372-F011-46B7-9046-1D44DAAF6AD9}" destId="{5AC5188D-A98F-41CC-A779-922F91C68802}" srcOrd="0" destOrd="0" presId="urn:microsoft.com/office/officeart/2005/8/layout/hierarchy1"/>
    <dgm:cxn modelId="{F9035775-B95D-41B4-8499-CAB99E4B2E6C}" type="presParOf" srcId="{5AC5188D-A98F-41CC-A779-922F91C68802}" destId="{F9BF0716-3BE1-45B7-AB6F-754083967F71}" srcOrd="0" destOrd="0" presId="urn:microsoft.com/office/officeart/2005/8/layout/hierarchy1"/>
    <dgm:cxn modelId="{EA698A22-103F-44F6-9325-328BDB77266E}" type="presParOf" srcId="{5AC5188D-A98F-41CC-A779-922F91C68802}" destId="{80CFD991-3874-4DF9-8829-D4EBC5648530}" srcOrd="1" destOrd="0" presId="urn:microsoft.com/office/officeart/2005/8/layout/hierarchy1"/>
    <dgm:cxn modelId="{081C6CC1-C2A3-4D24-AB51-C9AACBACD78C}" type="presParOf" srcId="{A8695372-F011-46B7-9046-1D44DAAF6AD9}" destId="{FCE3314B-DC39-4210-AC01-A2243CD014C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CF1412E-0947-4509-AC19-580D82238B97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5C2120F2-2A81-4FAF-90B8-CDCF7AFEE670}">
      <dgm:prSet/>
      <dgm:spPr/>
      <dgm:t>
        <a:bodyPr/>
        <a:lstStyle/>
        <a:p>
          <a:r>
            <a:rPr lang="en-US" dirty="0"/>
            <a:t>FOUNDED IN 2020 AND LAUNCHED IN JULY 2021,ZEPTO BECAME WELL-KNOWN AS ONE OF THE FASTEST GROWING STARTUP IN INDIAN HISTORY.</a:t>
          </a:r>
        </a:p>
      </dgm:t>
    </dgm:pt>
    <dgm:pt modelId="{5ABA6717-CDA0-495B-8B53-02460921A9AC}" type="parTrans" cxnId="{97D08C3A-679A-47B3-8587-97091E097927}">
      <dgm:prSet/>
      <dgm:spPr/>
      <dgm:t>
        <a:bodyPr/>
        <a:lstStyle/>
        <a:p>
          <a:endParaRPr lang="en-US"/>
        </a:p>
      </dgm:t>
    </dgm:pt>
    <dgm:pt modelId="{8507D79C-1E07-4FB4-AB82-19B85F32E2BF}" type="sibTrans" cxnId="{97D08C3A-679A-47B3-8587-97091E097927}">
      <dgm:prSet/>
      <dgm:spPr/>
      <dgm:t>
        <a:bodyPr/>
        <a:lstStyle/>
        <a:p>
          <a:endParaRPr lang="en-US"/>
        </a:p>
      </dgm:t>
    </dgm:pt>
    <dgm:pt modelId="{E1FA638E-D6B0-4FD8-A053-9CE38D089979}">
      <dgm:prSet/>
      <dgm:spPr/>
      <dgm:t>
        <a:bodyPr/>
        <a:lstStyle/>
        <a:p>
          <a:r>
            <a:rPr lang="en-US" dirty="0"/>
            <a:t>AADIT PALICHA STARTED ZEPTO WITH KAIVALYA VOHRA IN 2020 WHEN THEY WERE 17 YEARS OLD.</a:t>
          </a:r>
        </a:p>
      </dgm:t>
    </dgm:pt>
    <dgm:pt modelId="{5E3ACAE1-7933-4B11-97E6-B211CF451722}" type="parTrans" cxnId="{4F74DF60-382A-415C-97D4-E8BED2771FF5}">
      <dgm:prSet/>
      <dgm:spPr/>
      <dgm:t>
        <a:bodyPr/>
        <a:lstStyle/>
        <a:p>
          <a:endParaRPr lang="en-US"/>
        </a:p>
      </dgm:t>
    </dgm:pt>
    <dgm:pt modelId="{95907917-FFEE-424A-9123-7D688A6D46B5}" type="sibTrans" cxnId="{4F74DF60-382A-415C-97D4-E8BED2771FF5}">
      <dgm:prSet/>
      <dgm:spPr/>
      <dgm:t>
        <a:bodyPr/>
        <a:lstStyle/>
        <a:p>
          <a:endParaRPr lang="en-US"/>
        </a:p>
      </dgm:t>
    </dgm:pt>
    <dgm:pt modelId="{DEAA10D1-0CFA-429F-84F8-F0F72AA3399C}">
      <dgm:prSet/>
      <dgm:spPr/>
      <dgm:t>
        <a:bodyPr/>
        <a:lstStyle/>
        <a:p>
          <a:r>
            <a:rPr lang="en-US" dirty="0"/>
            <a:t>SUPER FAST DELIVERY IS ONE OF THE ZEPTO’S INCREDIBLE MARKETING STARTEGY. </a:t>
          </a:r>
          <a:r>
            <a:rPr lang="en-US" b="1" dirty="0"/>
            <a:t>“10 MINS DELIVERY STARTEGY.”</a:t>
          </a:r>
          <a:endParaRPr lang="en-US" dirty="0"/>
        </a:p>
      </dgm:t>
    </dgm:pt>
    <dgm:pt modelId="{58C67622-25F9-4E06-A779-022DA5ED59AD}" type="parTrans" cxnId="{E7824FFA-5EA1-4933-903D-FB0C28B8664F}">
      <dgm:prSet/>
      <dgm:spPr/>
      <dgm:t>
        <a:bodyPr/>
        <a:lstStyle/>
        <a:p>
          <a:endParaRPr lang="en-US"/>
        </a:p>
      </dgm:t>
    </dgm:pt>
    <dgm:pt modelId="{D72E10C4-5C09-438A-8517-182A75F09F6D}" type="sibTrans" cxnId="{E7824FFA-5EA1-4933-903D-FB0C28B8664F}">
      <dgm:prSet/>
      <dgm:spPr/>
      <dgm:t>
        <a:bodyPr/>
        <a:lstStyle/>
        <a:p>
          <a:endParaRPr lang="en-US"/>
        </a:p>
      </dgm:t>
    </dgm:pt>
    <dgm:pt modelId="{6120B081-27F9-404D-A331-F17F760519CD}">
      <dgm:prSet/>
      <dgm:spPr/>
      <dgm:t>
        <a:bodyPr/>
        <a:lstStyle/>
        <a:p>
          <a:r>
            <a:rPr lang="en-IN" dirty="0"/>
            <a:t>FOR THE MOVIE “AVATAR:THE WAY OF WATER; ZEPTO CREATED A MEME TO GRAB CUSTOMER’S ATTENTION BY FOLLOWING THE ONGOING TREND. THERE ARE PLENTY OF MEMES IF YOU VISIT ZEPTO’S SOCIAL MEDIA PAGE.</a:t>
          </a:r>
          <a:endParaRPr lang="en-US" dirty="0"/>
        </a:p>
      </dgm:t>
    </dgm:pt>
    <dgm:pt modelId="{E84BE753-51E6-49FC-9D47-AD0C1812702C}" type="parTrans" cxnId="{5746AAA6-4246-49F9-9CAD-F775A121CAC4}">
      <dgm:prSet/>
      <dgm:spPr/>
      <dgm:t>
        <a:bodyPr/>
        <a:lstStyle/>
        <a:p>
          <a:endParaRPr lang="en-US"/>
        </a:p>
      </dgm:t>
    </dgm:pt>
    <dgm:pt modelId="{BF869EFC-981E-4695-B17A-9F4F7F390708}" type="sibTrans" cxnId="{5746AAA6-4246-49F9-9CAD-F775A121CAC4}">
      <dgm:prSet/>
      <dgm:spPr/>
      <dgm:t>
        <a:bodyPr/>
        <a:lstStyle/>
        <a:p>
          <a:endParaRPr lang="en-US"/>
        </a:p>
      </dgm:t>
    </dgm:pt>
    <dgm:pt modelId="{85B37047-1DEE-4CDE-B382-89E17CA8C783}">
      <dgm:prSet/>
      <dgm:spPr/>
      <dgm:t>
        <a:bodyPr/>
        <a:lstStyle/>
        <a:p>
          <a:r>
            <a:rPr lang="en-IN" dirty="0"/>
            <a:t>THEY ALSO COLLABORATE WITH SOCIAL MEDIA INFLUENCERS TO MAKE VIDEOS FOR THEM.</a:t>
          </a:r>
          <a:endParaRPr lang="en-US" dirty="0"/>
        </a:p>
      </dgm:t>
    </dgm:pt>
    <dgm:pt modelId="{DBEAF001-A049-4136-B2E9-77902748414A}" type="parTrans" cxnId="{29CD706A-C02C-430C-812E-27DD23371376}">
      <dgm:prSet/>
      <dgm:spPr/>
      <dgm:t>
        <a:bodyPr/>
        <a:lstStyle/>
        <a:p>
          <a:endParaRPr lang="en-US"/>
        </a:p>
      </dgm:t>
    </dgm:pt>
    <dgm:pt modelId="{38135C83-5E11-4F2E-BFCD-7A185FDDD6E7}" type="sibTrans" cxnId="{29CD706A-C02C-430C-812E-27DD23371376}">
      <dgm:prSet/>
      <dgm:spPr/>
      <dgm:t>
        <a:bodyPr/>
        <a:lstStyle/>
        <a:p>
          <a:endParaRPr lang="en-US"/>
        </a:p>
      </dgm:t>
    </dgm:pt>
    <dgm:pt modelId="{877D44CA-005E-498B-9255-9185E788AE13}" type="pres">
      <dgm:prSet presAssocID="{3CF1412E-0947-4509-AC19-580D82238B97}" presName="diagram" presStyleCnt="0">
        <dgm:presLayoutVars>
          <dgm:dir/>
          <dgm:resizeHandles val="exact"/>
        </dgm:presLayoutVars>
      </dgm:prSet>
      <dgm:spPr/>
    </dgm:pt>
    <dgm:pt modelId="{6D4E4AF2-1B93-40E5-BC35-0571F2F2CB62}" type="pres">
      <dgm:prSet presAssocID="{5C2120F2-2A81-4FAF-90B8-CDCF7AFEE670}" presName="node" presStyleLbl="node1" presStyleIdx="0" presStyleCnt="5">
        <dgm:presLayoutVars>
          <dgm:bulletEnabled val="1"/>
        </dgm:presLayoutVars>
      </dgm:prSet>
      <dgm:spPr/>
    </dgm:pt>
    <dgm:pt modelId="{510161B3-91B9-484E-BEE1-E34848133DAA}" type="pres">
      <dgm:prSet presAssocID="{8507D79C-1E07-4FB4-AB82-19B85F32E2BF}" presName="sibTrans" presStyleCnt="0"/>
      <dgm:spPr/>
    </dgm:pt>
    <dgm:pt modelId="{68AA854A-50CF-4DCB-9939-E77FC6D59D19}" type="pres">
      <dgm:prSet presAssocID="{E1FA638E-D6B0-4FD8-A053-9CE38D089979}" presName="node" presStyleLbl="node1" presStyleIdx="1" presStyleCnt="5">
        <dgm:presLayoutVars>
          <dgm:bulletEnabled val="1"/>
        </dgm:presLayoutVars>
      </dgm:prSet>
      <dgm:spPr/>
    </dgm:pt>
    <dgm:pt modelId="{AB987DFE-9AB0-4CF6-91F0-52A4553D6DA0}" type="pres">
      <dgm:prSet presAssocID="{95907917-FFEE-424A-9123-7D688A6D46B5}" presName="sibTrans" presStyleCnt="0"/>
      <dgm:spPr/>
    </dgm:pt>
    <dgm:pt modelId="{4C9E0486-910B-4685-87C6-647B425D8CB7}" type="pres">
      <dgm:prSet presAssocID="{DEAA10D1-0CFA-429F-84F8-F0F72AA3399C}" presName="node" presStyleLbl="node1" presStyleIdx="2" presStyleCnt="5">
        <dgm:presLayoutVars>
          <dgm:bulletEnabled val="1"/>
        </dgm:presLayoutVars>
      </dgm:prSet>
      <dgm:spPr/>
    </dgm:pt>
    <dgm:pt modelId="{119340D2-6C88-49BF-8255-D1C87A4C191C}" type="pres">
      <dgm:prSet presAssocID="{D72E10C4-5C09-438A-8517-182A75F09F6D}" presName="sibTrans" presStyleCnt="0"/>
      <dgm:spPr/>
    </dgm:pt>
    <dgm:pt modelId="{615F5663-F5E1-4E16-B48B-49801E72065D}" type="pres">
      <dgm:prSet presAssocID="{6120B081-27F9-404D-A331-F17F760519CD}" presName="node" presStyleLbl="node1" presStyleIdx="3" presStyleCnt="5">
        <dgm:presLayoutVars>
          <dgm:bulletEnabled val="1"/>
        </dgm:presLayoutVars>
      </dgm:prSet>
      <dgm:spPr/>
    </dgm:pt>
    <dgm:pt modelId="{D2E185A6-2C59-43D4-B775-E5FB6FD3BCAE}" type="pres">
      <dgm:prSet presAssocID="{BF869EFC-981E-4695-B17A-9F4F7F390708}" presName="sibTrans" presStyleCnt="0"/>
      <dgm:spPr/>
    </dgm:pt>
    <dgm:pt modelId="{BB92A2D0-F391-44BF-9817-B9C6DB5D18FD}" type="pres">
      <dgm:prSet presAssocID="{85B37047-1DEE-4CDE-B382-89E17CA8C783}" presName="node" presStyleLbl="node1" presStyleIdx="4" presStyleCnt="5">
        <dgm:presLayoutVars>
          <dgm:bulletEnabled val="1"/>
        </dgm:presLayoutVars>
      </dgm:prSet>
      <dgm:spPr/>
    </dgm:pt>
  </dgm:ptLst>
  <dgm:cxnLst>
    <dgm:cxn modelId="{59BD2129-0587-48D3-B995-885E7AB8C04F}" type="presOf" srcId="{5C2120F2-2A81-4FAF-90B8-CDCF7AFEE670}" destId="{6D4E4AF2-1B93-40E5-BC35-0571F2F2CB62}" srcOrd="0" destOrd="0" presId="urn:microsoft.com/office/officeart/2005/8/layout/default"/>
    <dgm:cxn modelId="{06CE4931-A8FD-49FB-8820-0EBA9211F0D0}" type="presOf" srcId="{E1FA638E-D6B0-4FD8-A053-9CE38D089979}" destId="{68AA854A-50CF-4DCB-9939-E77FC6D59D19}" srcOrd="0" destOrd="0" presId="urn:microsoft.com/office/officeart/2005/8/layout/default"/>
    <dgm:cxn modelId="{1D1E4D38-3932-47FA-A19E-AE62A89DD78F}" type="presOf" srcId="{3CF1412E-0947-4509-AC19-580D82238B97}" destId="{877D44CA-005E-498B-9255-9185E788AE13}" srcOrd="0" destOrd="0" presId="urn:microsoft.com/office/officeart/2005/8/layout/default"/>
    <dgm:cxn modelId="{97D08C3A-679A-47B3-8587-97091E097927}" srcId="{3CF1412E-0947-4509-AC19-580D82238B97}" destId="{5C2120F2-2A81-4FAF-90B8-CDCF7AFEE670}" srcOrd="0" destOrd="0" parTransId="{5ABA6717-CDA0-495B-8B53-02460921A9AC}" sibTransId="{8507D79C-1E07-4FB4-AB82-19B85F32E2BF}"/>
    <dgm:cxn modelId="{4F74DF60-382A-415C-97D4-E8BED2771FF5}" srcId="{3CF1412E-0947-4509-AC19-580D82238B97}" destId="{E1FA638E-D6B0-4FD8-A053-9CE38D089979}" srcOrd="1" destOrd="0" parTransId="{5E3ACAE1-7933-4B11-97E6-B211CF451722}" sibTransId="{95907917-FFEE-424A-9123-7D688A6D46B5}"/>
    <dgm:cxn modelId="{29CD706A-C02C-430C-812E-27DD23371376}" srcId="{3CF1412E-0947-4509-AC19-580D82238B97}" destId="{85B37047-1DEE-4CDE-B382-89E17CA8C783}" srcOrd="4" destOrd="0" parTransId="{DBEAF001-A049-4136-B2E9-77902748414A}" sibTransId="{38135C83-5E11-4F2E-BFCD-7A185FDDD6E7}"/>
    <dgm:cxn modelId="{DAB45099-276B-43E2-8718-28FCA3DE18A8}" type="presOf" srcId="{DEAA10D1-0CFA-429F-84F8-F0F72AA3399C}" destId="{4C9E0486-910B-4685-87C6-647B425D8CB7}" srcOrd="0" destOrd="0" presId="urn:microsoft.com/office/officeart/2005/8/layout/default"/>
    <dgm:cxn modelId="{2DAD08A3-CC62-4B49-99DE-7B5916EB1B67}" type="presOf" srcId="{85B37047-1DEE-4CDE-B382-89E17CA8C783}" destId="{BB92A2D0-F391-44BF-9817-B9C6DB5D18FD}" srcOrd="0" destOrd="0" presId="urn:microsoft.com/office/officeart/2005/8/layout/default"/>
    <dgm:cxn modelId="{5746AAA6-4246-49F9-9CAD-F775A121CAC4}" srcId="{3CF1412E-0947-4509-AC19-580D82238B97}" destId="{6120B081-27F9-404D-A331-F17F760519CD}" srcOrd="3" destOrd="0" parTransId="{E84BE753-51E6-49FC-9D47-AD0C1812702C}" sibTransId="{BF869EFC-981E-4695-B17A-9F4F7F390708}"/>
    <dgm:cxn modelId="{59CFCAA7-4AD1-464F-9058-7A57F6291AF8}" type="presOf" srcId="{6120B081-27F9-404D-A331-F17F760519CD}" destId="{615F5663-F5E1-4E16-B48B-49801E72065D}" srcOrd="0" destOrd="0" presId="urn:microsoft.com/office/officeart/2005/8/layout/default"/>
    <dgm:cxn modelId="{E7824FFA-5EA1-4933-903D-FB0C28B8664F}" srcId="{3CF1412E-0947-4509-AC19-580D82238B97}" destId="{DEAA10D1-0CFA-429F-84F8-F0F72AA3399C}" srcOrd="2" destOrd="0" parTransId="{58C67622-25F9-4E06-A779-022DA5ED59AD}" sibTransId="{D72E10C4-5C09-438A-8517-182A75F09F6D}"/>
    <dgm:cxn modelId="{50672CD6-0F29-4E82-AB15-68E416EBDD54}" type="presParOf" srcId="{877D44CA-005E-498B-9255-9185E788AE13}" destId="{6D4E4AF2-1B93-40E5-BC35-0571F2F2CB62}" srcOrd="0" destOrd="0" presId="urn:microsoft.com/office/officeart/2005/8/layout/default"/>
    <dgm:cxn modelId="{D44DC5DC-5DEF-48EB-8261-C915EB64A7BF}" type="presParOf" srcId="{877D44CA-005E-498B-9255-9185E788AE13}" destId="{510161B3-91B9-484E-BEE1-E34848133DAA}" srcOrd="1" destOrd="0" presId="urn:microsoft.com/office/officeart/2005/8/layout/default"/>
    <dgm:cxn modelId="{9BA8AAAD-75FA-4033-B4A8-994C0E8AB5F1}" type="presParOf" srcId="{877D44CA-005E-498B-9255-9185E788AE13}" destId="{68AA854A-50CF-4DCB-9939-E77FC6D59D19}" srcOrd="2" destOrd="0" presId="urn:microsoft.com/office/officeart/2005/8/layout/default"/>
    <dgm:cxn modelId="{C4AA39A4-05FD-4419-A986-3ED4B0385CAF}" type="presParOf" srcId="{877D44CA-005E-498B-9255-9185E788AE13}" destId="{AB987DFE-9AB0-4CF6-91F0-52A4553D6DA0}" srcOrd="3" destOrd="0" presId="urn:microsoft.com/office/officeart/2005/8/layout/default"/>
    <dgm:cxn modelId="{55D861AB-72AB-47D1-BB65-55894D51CA81}" type="presParOf" srcId="{877D44CA-005E-498B-9255-9185E788AE13}" destId="{4C9E0486-910B-4685-87C6-647B425D8CB7}" srcOrd="4" destOrd="0" presId="urn:microsoft.com/office/officeart/2005/8/layout/default"/>
    <dgm:cxn modelId="{190181D4-D70D-4495-80AD-8FBFA771F965}" type="presParOf" srcId="{877D44CA-005E-498B-9255-9185E788AE13}" destId="{119340D2-6C88-49BF-8255-D1C87A4C191C}" srcOrd="5" destOrd="0" presId="urn:microsoft.com/office/officeart/2005/8/layout/default"/>
    <dgm:cxn modelId="{ECADDA80-54A2-4BC7-AC7E-1AF8B9E9E8F0}" type="presParOf" srcId="{877D44CA-005E-498B-9255-9185E788AE13}" destId="{615F5663-F5E1-4E16-B48B-49801E72065D}" srcOrd="6" destOrd="0" presId="urn:microsoft.com/office/officeart/2005/8/layout/default"/>
    <dgm:cxn modelId="{CC5C84BA-E810-489C-B8F5-4AABC0FAD730}" type="presParOf" srcId="{877D44CA-005E-498B-9255-9185E788AE13}" destId="{D2E185A6-2C59-43D4-B775-E5FB6FD3BCAE}" srcOrd="7" destOrd="0" presId="urn:microsoft.com/office/officeart/2005/8/layout/default"/>
    <dgm:cxn modelId="{0820AC62-D18B-4044-B7C8-15FFC818CDD6}" type="presParOf" srcId="{877D44CA-005E-498B-9255-9185E788AE13}" destId="{BB92A2D0-F391-44BF-9817-B9C6DB5D18FD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D905F7-C035-447F-8E77-9D5CF15EB115}">
      <dsp:nvSpPr>
        <dsp:cNvPr id="0" name=""/>
        <dsp:cNvSpPr/>
      </dsp:nvSpPr>
      <dsp:spPr>
        <a:xfrm>
          <a:off x="0" y="793594"/>
          <a:ext cx="2957512" cy="1878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C9777B-FD04-453A-9FDB-3A02DD9260D7}">
      <dsp:nvSpPr>
        <dsp:cNvPr id="0" name=""/>
        <dsp:cNvSpPr/>
      </dsp:nvSpPr>
      <dsp:spPr>
        <a:xfrm>
          <a:off x="328612" y="1105776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BLINKIT.</a:t>
          </a:r>
        </a:p>
      </dsp:txBody>
      <dsp:txXfrm>
        <a:off x="383617" y="1160781"/>
        <a:ext cx="2847502" cy="1768010"/>
      </dsp:txXfrm>
    </dsp:sp>
    <dsp:sp modelId="{1C058A20-2C3A-4B4A-BE7E-BDD0AB85BDAB}">
      <dsp:nvSpPr>
        <dsp:cNvPr id="0" name=""/>
        <dsp:cNvSpPr/>
      </dsp:nvSpPr>
      <dsp:spPr>
        <a:xfrm>
          <a:off x="3614737" y="793594"/>
          <a:ext cx="2957512" cy="1878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3AC590-89AA-48EB-B5EC-4FEA1689C211}">
      <dsp:nvSpPr>
        <dsp:cNvPr id="0" name=""/>
        <dsp:cNvSpPr/>
      </dsp:nvSpPr>
      <dsp:spPr>
        <a:xfrm>
          <a:off x="3943350" y="1105776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SWIGGY INSTAMART.</a:t>
          </a:r>
        </a:p>
      </dsp:txBody>
      <dsp:txXfrm>
        <a:off x="3998355" y="1160781"/>
        <a:ext cx="2847502" cy="1768010"/>
      </dsp:txXfrm>
    </dsp:sp>
    <dsp:sp modelId="{F9BF0716-3BE1-45B7-AB6F-754083967F71}">
      <dsp:nvSpPr>
        <dsp:cNvPr id="0" name=""/>
        <dsp:cNvSpPr/>
      </dsp:nvSpPr>
      <dsp:spPr>
        <a:xfrm>
          <a:off x="7229475" y="793594"/>
          <a:ext cx="2957512" cy="187802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CFD991-3874-4DF9-8829-D4EBC5648530}">
      <dsp:nvSpPr>
        <dsp:cNvPr id="0" name=""/>
        <dsp:cNvSpPr/>
      </dsp:nvSpPr>
      <dsp:spPr>
        <a:xfrm>
          <a:off x="7558087" y="1105776"/>
          <a:ext cx="2957512" cy="187802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ZEPTO.</a:t>
          </a:r>
        </a:p>
      </dsp:txBody>
      <dsp:txXfrm>
        <a:off x="7613092" y="1160781"/>
        <a:ext cx="2847502" cy="17680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4E4AF2-1B93-40E5-BC35-0571F2F2CB62}">
      <dsp:nvSpPr>
        <dsp:cNvPr id="0" name=""/>
        <dsp:cNvSpPr/>
      </dsp:nvSpPr>
      <dsp:spPr>
        <a:xfrm>
          <a:off x="49291" y="1768"/>
          <a:ext cx="3255317" cy="195319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FOUNDED IN 2020 AND LAUNCHED IN JULY 2021,ZEPTO BECAME WELL-KNOWN AS ONE OF THE FASTEST GROWING STARTUP IN INDIAN HISTORY.</a:t>
          </a:r>
        </a:p>
      </dsp:txBody>
      <dsp:txXfrm>
        <a:off x="49291" y="1768"/>
        <a:ext cx="3255317" cy="1953190"/>
      </dsp:txXfrm>
    </dsp:sp>
    <dsp:sp modelId="{68AA854A-50CF-4DCB-9939-E77FC6D59D19}">
      <dsp:nvSpPr>
        <dsp:cNvPr id="0" name=""/>
        <dsp:cNvSpPr/>
      </dsp:nvSpPr>
      <dsp:spPr>
        <a:xfrm>
          <a:off x="3630141" y="1768"/>
          <a:ext cx="3255317" cy="1953190"/>
        </a:xfrm>
        <a:prstGeom prst="rect">
          <a:avLst/>
        </a:prstGeom>
        <a:solidFill>
          <a:schemeClr val="accent5">
            <a:hueOff val="4833499"/>
            <a:satOff val="-7176"/>
            <a:lumOff val="-13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AADIT PALICHA STARTED ZEPTO WITH KAIVALYA VOHRA IN 2020 WHEN THEY WERE 17 YEARS OLD.</a:t>
          </a:r>
        </a:p>
      </dsp:txBody>
      <dsp:txXfrm>
        <a:off x="3630141" y="1768"/>
        <a:ext cx="3255317" cy="1953190"/>
      </dsp:txXfrm>
    </dsp:sp>
    <dsp:sp modelId="{4C9E0486-910B-4685-87C6-647B425D8CB7}">
      <dsp:nvSpPr>
        <dsp:cNvPr id="0" name=""/>
        <dsp:cNvSpPr/>
      </dsp:nvSpPr>
      <dsp:spPr>
        <a:xfrm>
          <a:off x="7210990" y="1768"/>
          <a:ext cx="3255317" cy="1953190"/>
        </a:xfrm>
        <a:prstGeom prst="rect">
          <a:avLst/>
        </a:prstGeom>
        <a:solidFill>
          <a:schemeClr val="accent5">
            <a:hueOff val="9666998"/>
            <a:satOff val="-14351"/>
            <a:lumOff val="-2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SUPER FAST DELIVERY IS ONE OF THE ZEPTO’S INCREDIBLE MARKETING STARTEGY. </a:t>
          </a:r>
          <a:r>
            <a:rPr lang="en-US" sz="1600" b="1" kern="1200" dirty="0"/>
            <a:t>“10 MINS DELIVERY STARTEGY.”</a:t>
          </a:r>
          <a:endParaRPr lang="en-US" sz="1600" kern="1200" dirty="0"/>
        </a:p>
      </dsp:txBody>
      <dsp:txXfrm>
        <a:off x="7210990" y="1768"/>
        <a:ext cx="3255317" cy="1953190"/>
      </dsp:txXfrm>
    </dsp:sp>
    <dsp:sp modelId="{615F5663-F5E1-4E16-B48B-49801E72065D}">
      <dsp:nvSpPr>
        <dsp:cNvPr id="0" name=""/>
        <dsp:cNvSpPr/>
      </dsp:nvSpPr>
      <dsp:spPr>
        <a:xfrm>
          <a:off x="1839716" y="2280490"/>
          <a:ext cx="3255317" cy="1953190"/>
        </a:xfrm>
        <a:prstGeom prst="rect">
          <a:avLst/>
        </a:prstGeom>
        <a:solidFill>
          <a:schemeClr val="accent5">
            <a:hueOff val="14500497"/>
            <a:satOff val="-21527"/>
            <a:lumOff val="-39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FOR THE MOVIE “AVATAR:THE WAY OF WATER; ZEPTO CREATED A MEME TO GRAB CUSTOMER’S ATTENTION BY FOLLOWING THE ONGOING TREND. THERE ARE PLENTY OF MEMES IF YOU VISIT ZEPTO’S SOCIAL MEDIA PAGE.</a:t>
          </a:r>
          <a:endParaRPr lang="en-US" sz="1600" kern="1200" dirty="0"/>
        </a:p>
      </dsp:txBody>
      <dsp:txXfrm>
        <a:off x="1839716" y="2280490"/>
        <a:ext cx="3255317" cy="1953190"/>
      </dsp:txXfrm>
    </dsp:sp>
    <dsp:sp modelId="{BB92A2D0-F391-44BF-9817-B9C6DB5D18FD}">
      <dsp:nvSpPr>
        <dsp:cNvPr id="0" name=""/>
        <dsp:cNvSpPr/>
      </dsp:nvSpPr>
      <dsp:spPr>
        <a:xfrm>
          <a:off x="5420565" y="2280490"/>
          <a:ext cx="3255317" cy="1953190"/>
        </a:xfrm>
        <a:prstGeom prst="rect">
          <a:avLst/>
        </a:prstGeom>
        <a:solidFill>
          <a:schemeClr val="accent5">
            <a:hueOff val="19333997"/>
            <a:satOff val="-28703"/>
            <a:lumOff val="-52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THEY ALSO COLLABORATE WITH SOCIAL MEDIA INFLUENCERS TO MAKE VIDEOS FOR THEM.</a:t>
          </a:r>
          <a:endParaRPr lang="en-US" sz="1600" kern="1200" dirty="0"/>
        </a:p>
      </dsp:txBody>
      <dsp:txXfrm>
        <a:off x="5420565" y="2280490"/>
        <a:ext cx="3255317" cy="19531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4CA3F-163B-4DFD-B437-E801D1B2A112}" type="datetimeFigureOut">
              <a:rPr lang="en-IN" smtClean="0"/>
              <a:t>16/08/24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7BC23E-DB80-49B8-A04A-23949529C8B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15105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7BC23E-DB80-49B8-A04A-23949529C8BD}" type="slidenum">
              <a:rPr lang="en-IN" smtClean="0"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2530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8/16/24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FASTEST DELIVERING GROCERY APPS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NUMBERS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88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8/16/24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41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8/16/24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6283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EC58C-2A63-CA0C-1066-53D52ED523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54C3A1-7FEE-E4C2-949E-B72BE1CAFC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949B6-566E-D1BF-54DC-C9497A120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9E614-0A5C-C762-720F-2232FDE40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FD09E-2387-8B41-C081-2F5880C03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41074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AEB1C-7842-D773-9DBE-7AD90A72F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4C975-1D38-82B3-FDCE-1936C1632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5B924-FF5E-94DA-67BD-21D44FC16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8E489-DD2A-4DFC-37F9-D0C27E90E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00ADD-D46B-EF44-0B26-F83356751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8429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6D027-640D-5F0D-6BFE-1FA0963D6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B98A0-B438-3C97-B6D0-B6AEDFA104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A50D4-971A-B50B-9750-CB081D8D5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489DC-4CAF-BE78-86B6-DC36F09E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E8725-F1F6-760A-8F40-48324A14B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4722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BFA2-76D2-4997-F4CF-BC21A533E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A85EF-60D0-A1C8-6B86-E942AFAC5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3EC585-F5F1-5B8D-2EEC-6DE733C6A1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0401A5-1377-0ADD-8631-E66088DBD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11D92B-466C-A6FC-C60E-A9A53DD55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AAE2F3-0A72-F558-46C3-F82F326C4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4413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7ACB3-AB41-1556-262D-033EE1CCC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559D0-CADD-4350-8796-3AD55736C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1D2B3F-98D2-85A2-9367-A971296197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051B17-B41B-DD9F-F4E4-0AAE022605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B9A61B-7EE7-3013-B906-707D7D1CF3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F47684-F63C-77EB-366C-767C98252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29199E-7B21-BF18-2D08-189C23E29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05706E-9ED0-635F-9E79-3E07BC117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27429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A0249-70CD-125A-E845-0A76EBE15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420202-E2A6-2730-9EDD-DDD394054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6E3A5-80D9-84BF-2FD0-B033E3B3D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4A691A-20A2-EE8A-A9A8-16586BB6A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221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5BF638-CA3E-2135-3092-633635E38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DEF17A-4F83-2129-5F23-9A1CF5DEE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F26D8-AFC6-2000-C448-D572B7CBF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07697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615E8-C10B-0D59-C27C-A063415F4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0EA31-E204-FDD7-4698-FC701C9FD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EA8274-0DF9-842A-DC7F-40535D55A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6595F-BA64-8C3B-5984-347ED3463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BC946-466E-80AF-02AB-DA1D0DB0A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AFE047-EAA9-2039-FD53-88CC8AD7A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6909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75CF9AC-F6C3-CEA7-C487-85CEC21CD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pPr/>
              <a:t>8/16/24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9F9FAA5-62FC-6C91-1203-E66E9E11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GROCERY DELIVERING APPS.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F636AE5-39EA-290A-F610-0B67766F4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SLIDE NUMBERS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761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3FE31-CA5D-B944-61DE-0CE21BD4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64D188-E375-3DB4-19A3-826DE47CB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8D079-B79C-F35C-477E-740E59F75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5BD7CE-FF96-F9FF-EF70-015E7856D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F291D5-C799-15F9-7ABD-023B78795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974C0E-E0FA-A391-D10C-97A45B78B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62519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467A4-EDF9-C445-5E49-15994C184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F2757C-FF69-B262-AD7B-AF8592AE5B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371AE-B8B0-D261-3A8E-498BF3142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A6EE7-A588-B5BE-2B1F-EC8E3E49D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75762-0C68-8EED-2B81-534C41078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03920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41A403-A757-8317-3138-780B93A29C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E712C0-D6CA-F103-5CC2-4BD1BFCF5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24507-FAFF-FD8E-7A0A-C377F6DB9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62493-A131-1F3D-E2A0-C6F1414B9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51E0C-FBFF-A7FA-3457-5409BCEC4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7627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8/16/24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23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8/16/24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215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8/16/24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451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8/16/24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57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8/16/24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206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8/16/24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424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8/16/24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17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8/16/24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74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890" r:id="rId6"/>
    <p:sldLayoutId id="2147483895" r:id="rId7"/>
    <p:sldLayoutId id="2147483891" r:id="rId8"/>
    <p:sldLayoutId id="2147483892" r:id="rId9"/>
    <p:sldLayoutId id="2147483893" r:id="rId10"/>
    <p:sldLayoutId id="21474838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B4237F-B1B1-BF59-EEDB-EC85797D5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2423BC-6A7E-AAAA-832E-46957ADF51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D88E5-E3B4-21A3-E927-59D4A57960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930086-2519-4851-8122-A04EE82B66D4}" type="datetimeFigureOut">
              <a:rPr lang="en-IN" smtClean="0"/>
              <a:t>16/08/24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3C153-C67D-336D-A32E-572E217A2E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3463EC-2740-E027-3560-662214A206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FC124F-9FE6-4BED-8C7F-02BD18C569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4280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3" r:id="rId1"/>
    <p:sldLayoutId id="2147483904" r:id="rId2"/>
    <p:sldLayoutId id="2147483905" r:id="rId3"/>
    <p:sldLayoutId id="2147483906" r:id="rId4"/>
    <p:sldLayoutId id="2147483907" r:id="rId5"/>
    <p:sldLayoutId id="2147483908" r:id="rId6"/>
    <p:sldLayoutId id="2147483909" r:id="rId7"/>
    <p:sldLayoutId id="2147483910" r:id="rId8"/>
    <p:sldLayoutId id="2147483911" r:id="rId9"/>
    <p:sldLayoutId id="2147483912" r:id="rId10"/>
    <p:sldLayoutId id="21474839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wiggy.com/" TargetMode="External"/><Relationship Id="rId2" Type="http://schemas.openxmlformats.org/officeDocument/2006/relationships/hyperlink" Target="https://www.blinki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hyperlink" Target="https://www.zeptonow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7D8A8D11-DB51-43C0-8618-65C820DB4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29C18B-85AF-CD56-C766-9E86AF470DE5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838201" y="659527"/>
            <a:ext cx="4638567" cy="339088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 dirty="0"/>
              <a:t>ASSIGNMENT ON DIGITAL MARKETING.</a:t>
            </a:r>
            <a:endParaRPr lang="en-IN" sz="5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817092-9CA7-61F7-ECFD-1F76E134D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255098"/>
            <a:ext cx="4638567" cy="9433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1" u="sng" dirty="0"/>
              <a:t>OBJECTIVE</a:t>
            </a:r>
            <a:r>
              <a:rPr lang="en-US" sz="1800" dirty="0"/>
              <a:t>: TO ANALYZE COMPETITORS IN THE DIGITAL SPACE.</a:t>
            </a:r>
            <a:endParaRPr lang="en-IN" sz="1800" dirty="0"/>
          </a:p>
        </p:txBody>
      </p:sp>
      <p:pic>
        <p:nvPicPr>
          <p:cNvPr id="4" name="Picture 3" descr="Abstract design of flower petals in pastel">
            <a:extLst>
              <a:ext uri="{FF2B5EF4-FFF2-40B4-BE49-F238E27FC236}">
                <a16:creationId xmlns:a16="http://schemas.microsoft.com/office/drawing/2014/main" id="{0D0C7173-F394-AE68-8E0D-2B5C7F44C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0" r="2" b="2"/>
          <a:stretch/>
        </p:blipFill>
        <p:spPr>
          <a:xfrm>
            <a:off x="6096001" y="1596398"/>
            <a:ext cx="5492766" cy="366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06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E405C2A-5C28-89A4-8265-3964455B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96644"/>
            <a:ext cx="6016888" cy="34356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/>
              <a:t>THANK YOU </a:t>
            </a:r>
            <a:endParaRPr lang="en-US" sz="6600" dirty="0"/>
          </a:p>
        </p:txBody>
      </p:sp>
      <p:pic>
        <p:nvPicPr>
          <p:cNvPr id="8" name="Graphic 7" descr="Handshake">
            <a:extLst>
              <a:ext uri="{FF2B5EF4-FFF2-40B4-BE49-F238E27FC236}">
                <a16:creationId xmlns:a16="http://schemas.microsoft.com/office/drawing/2014/main" id="{C02C9859-521A-952C-6700-A61DFB7884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38496" y="1303129"/>
            <a:ext cx="4245918" cy="424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749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61EB98-E0C4-4B95-984A-E7D9DFAD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BE8CBB-8561-F3BF-AF4E-C789493F186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1" cy="1795655"/>
          </a:xfrm>
        </p:spPr>
        <p:txBody>
          <a:bodyPr>
            <a:normAutofit/>
          </a:bodyPr>
          <a:lstStyle/>
          <a:p>
            <a:r>
              <a:rPr lang="en-US" dirty="0"/>
              <a:t>BRANDS:-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3DA0546-0A64-0C88-B13A-5C609EDB17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553100"/>
              </p:ext>
            </p:extLst>
          </p:nvPr>
        </p:nvGraphicFramePr>
        <p:xfrm>
          <a:off x="838200" y="2399571"/>
          <a:ext cx="10515600" cy="37773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970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E84AE0B-D812-10C3-E263-9EE6B700D9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duotone>
              <a:prstClr val="black"/>
              <a:prstClr val="white"/>
            </a:duotone>
            <a:alphaModFix amt="30000"/>
          </a:blip>
          <a:srcRect r="3458" b="-2"/>
          <a:stretch/>
        </p:blipFill>
        <p:spPr>
          <a:xfrm>
            <a:off x="594359" y="596644"/>
            <a:ext cx="7291613" cy="566471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32124C4-C0D7-D807-3D9A-EE4005BBF9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prstClr val="white"/>
            </a:duotone>
            <a:alphaModFix amt="30000"/>
          </a:blip>
          <a:srcRect t="27242" r="2" b="8022"/>
          <a:stretch/>
        </p:blipFill>
        <p:spPr>
          <a:xfrm>
            <a:off x="7885972" y="596644"/>
            <a:ext cx="3696971" cy="56647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BC744E-5113-2745-2597-3F433EC9281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760"/>
            <a:ext cx="6441764" cy="36657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/>
              <a:t>DIGITAL MARKETING STARTEGIES</a:t>
            </a:r>
          </a:p>
        </p:txBody>
      </p:sp>
    </p:spTree>
    <p:extLst>
      <p:ext uri="{BB962C8B-B14F-4D97-AF65-F5344CB8AC3E}">
        <p14:creationId xmlns:p14="http://schemas.microsoft.com/office/powerpoint/2010/main" val="329391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F63AA5A-E6E1-46DA-AB40-C58233393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219C0-F3D2-6324-4433-891C83F9934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1" y="596644"/>
            <a:ext cx="10515600" cy="2053369"/>
          </a:xfrm>
        </p:spPr>
        <p:txBody>
          <a:bodyPr anchor="b">
            <a:normAutofit/>
          </a:bodyPr>
          <a:lstStyle/>
          <a:p>
            <a:r>
              <a:rPr lang="en-US" dirty="0"/>
              <a:t>BLINKIT: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51E94-BAFC-551F-920F-3B618372F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448" y="2166257"/>
            <a:ext cx="5167447" cy="3988148"/>
          </a:xfrm>
        </p:spPr>
        <p:txBody>
          <a:bodyPr anchor="ctr">
            <a:normAutofit fontScale="92500" lnSpcReduction="20000"/>
          </a:bodyPr>
          <a:lstStyle/>
          <a:p>
            <a:endParaRPr lang="en-US" dirty="0"/>
          </a:p>
          <a:p>
            <a:r>
              <a:rPr lang="en-US" dirty="0"/>
              <a:t>BLINKIT WAS FOUNDED IN DECEMBER 2013 BY ALBINDER DHINDSA AND SAURABH KUMAR AS GROFERS.</a:t>
            </a:r>
          </a:p>
          <a:p>
            <a:r>
              <a:rPr lang="en-US" dirty="0"/>
              <a:t>BLINKIT WAS EARLIER KNOWN AS </a:t>
            </a:r>
            <a:r>
              <a:rPr lang="en-US" b="1" dirty="0"/>
              <a:t>“GROFERS”</a:t>
            </a:r>
            <a:r>
              <a:rPr lang="en-US" dirty="0"/>
              <a:t>.</a:t>
            </a:r>
          </a:p>
          <a:p>
            <a:r>
              <a:rPr lang="en-US" dirty="0"/>
              <a:t>THEY OPT FOR MEME MARKETING THROUGH BILLBOARDS, WHICH WENT VIRAL WITHIN 24 HOURS</a:t>
            </a:r>
          </a:p>
          <a:p>
            <a:r>
              <a:rPr lang="en-US" dirty="0"/>
              <a:t>MARKETING THROUGH ADVERTISEMENTS ON VARIOUS SOCIAL MEDIA PLATFORMS.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D559F9-0C4B-C2CE-0BA1-6942F6187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104" y="3226877"/>
            <a:ext cx="5483896" cy="285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39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68F9D89-54B8-41F8-8839-49992D645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61751-A2A3-3969-AA38-AC466B80CE9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198" y="-615582"/>
            <a:ext cx="5257800" cy="2275480"/>
          </a:xfrm>
        </p:spPr>
        <p:txBody>
          <a:bodyPr>
            <a:normAutofit/>
          </a:bodyPr>
          <a:lstStyle/>
          <a:p>
            <a:r>
              <a:rPr lang="en-US" dirty="0"/>
              <a:t>SWIGGY INSTAMART: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A47D40-1BDB-4844-A217-1D4FFB376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287" y="1883594"/>
            <a:ext cx="5257799" cy="2852404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00000"/>
              </a:lnSpc>
            </a:pPr>
            <a:r>
              <a:rPr lang="en-US" sz="6400" dirty="0"/>
              <a:t>IN AUGUST 2020, SWIGGY LAUNCHED ITS INSTANT GROCERY DELIVERY SERVICE CALLED </a:t>
            </a:r>
            <a:r>
              <a:rPr lang="en-US" sz="6400" b="1" dirty="0">
                <a:latin typeface="+mj-lt"/>
              </a:rPr>
              <a:t>INSTAMART.</a:t>
            </a:r>
            <a:endParaRPr lang="en-US" sz="6400" dirty="0"/>
          </a:p>
          <a:p>
            <a:pPr>
              <a:lnSpc>
                <a:spcPct val="100000"/>
              </a:lnSpc>
            </a:pPr>
            <a:r>
              <a:rPr lang="en-US" sz="6400" dirty="0"/>
              <a:t>THEY PUBLISHED BLOGS THAT SHED LIGIHT ON CURRENT EVENTS TO PROMOTE THE COMPANY’S GOALS AND SERVICES.</a:t>
            </a:r>
          </a:p>
          <a:p>
            <a:pPr>
              <a:lnSpc>
                <a:spcPct val="100000"/>
              </a:lnSpc>
            </a:pPr>
            <a:r>
              <a:rPr lang="en-US" sz="6400" dirty="0"/>
              <a:t>MARKETING THROUGH ONLINE ADVERTISING, SOCIAL MEDIA MARKETING LIKE </a:t>
            </a:r>
            <a:r>
              <a:rPr lang="en-US" sz="6400" b="1" dirty="0"/>
              <a:t>FACEBOOK,INSTAGRAM,YOUTUBE ADDS,AND MANY MORE.</a:t>
            </a:r>
          </a:p>
          <a:p>
            <a:pPr>
              <a:lnSpc>
                <a:spcPct val="100000"/>
              </a:lnSpc>
            </a:pPr>
            <a:r>
              <a:rPr lang="en-US" sz="6400" b="1" dirty="0"/>
              <a:t>EMAIL MARKETING</a:t>
            </a:r>
            <a:r>
              <a:rPr lang="en-US" sz="6400" dirty="0"/>
              <a:t>-SWIGGY HAS A HIGHLY SUCCESFUL EMAIL MARKETING.THEY USE </a:t>
            </a:r>
            <a:r>
              <a:rPr lang="en-US" sz="6400" b="1" u="sng" dirty="0"/>
              <a:t>EYECATCHINGVISUALS,HUMOR</a:t>
            </a:r>
            <a:r>
              <a:rPr lang="en-US" sz="6400" b="1" dirty="0"/>
              <a:t>,</a:t>
            </a:r>
            <a:r>
              <a:rPr lang="en-US" sz="6400" b="1" u="sng" dirty="0"/>
              <a:t>PERSONALIZE MESSAGES</a:t>
            </a:r>
            <a:r>
              <a:rPr lang="en-US" sz="6400" b="1" dirty="0"/>
              <a:t>,</a:t>
            </a:r>
            <a:r>
              <a:rPr lang="en-US" sz="6400" b="1" u="sng" dirty="0"/>
              <a:t>COUPONS</a:t>
            </a:r>
            <a:r>
              <a:rPr lang="en-US" sz="6400" b="1" dirty="0"/>
              <a:t>,</a:t>
            </a:r>
            <a:r>
              <a:rPr lang="en-US" sz="6400" b="1" u="sng" dirty="0"/>
              <a:t>DISCOUNT CODES.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8000" b="1" u="sng" dirty="0">
              <a:latin typeface="+mj-lt"/>
            </a:endParaRPr>
          </a:p>
          <a:p>
            <a:pPr marL="0" indent="0">
              <a:lnSpc>
                <a:spcPct val="100000"/>
              </a:lnSpc>
              <a:buNone/>
            </a:pPr>
            <a:endParaRPr lang="en-IN" sz="1100" b="1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29FC70-AA8C-4218-0609-0C3066901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6658" y="685800"/>
            <a:ext cx="2393198" cy="566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18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D3E2EEE-5E2B-473D-B932-CC1CB665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D398C0-B024-F5FA-0B31-263303B7ADC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6"/>
            <a:ext cx="10668000" cy="1038508"/>
          </a:xfrm>
        </p:spPr>
        <p:txBody>
          <a:bodyPr>
            <a:normAutofit/>
          </a:bodyPr>
          <a:lstStyle/>
          <a:p>
            <a:r>
              <a:rPr lang="en-US" dirty="0"/>
              <a:t>ZEPTO:</a:t>
            </a:r>
            <a:endParaRPr lang="en-IN" dirty="0"/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A914F441-CD49-1A42-EDDC-D92BD7E029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4101771"/>
              </p:ext>
            </p:extLst>
          </p:nvPr>
        </p:nvGraphicFramePr>
        <p:xfrm>
          <a:off x="838200" y="1941513"/>
          <a:ext cx="10515600" cy="4235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637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D0B836-3B37-25F0-7ABA-E692EFBAD35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596644"/>
            <a:ext cx="6319746" cy="19624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 dirty="0"/>
              <a:t>MEME MARKETING THROUGH ZEPTO: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DEA116-419A-B8F2-84CB-D2F284FAF6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4956" y="3591210"/>
            <a:ext cx="3337606" cy="3337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53A6BA-BCF7-527B-40BF-AF6CAC829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679" y="3764387"/>
            <a:ext cx="5191887" cy="29204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FA0F52-B7DC-AB8F-5703-2BA705AE52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659" y="253605"/>
            <a:ext cx="11290381" cy="3337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015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FE58D-39BF-664E-32ED-B37018CFC14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SOCIALMEDIA PRESENCE-</a:t>
            </a:r>
            <a:br>
              <a:rPr lang="en-US" dirty="0"/>
            </a:br>
            <a:endParaRPr lang="en-IN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05E443B-82FF-CF81-7267-9679EDA66B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9216169"/>
              </p:ext>
            </p:extLst>
          </p:nvPr>
        </p:nvGraphicFramePr>
        <p:xfrm>
          <a:off x="762000" y="1941513"/>
          <a:ext cx="10515600" cy="3686989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2182792">
                  <a:extLst>
                    <a:ext uri="{9D8B030D-6E8A-4147-A177-3AD203B41FA5}">
                      <a16:colId xmlns:a16="http://schemas.microsoft.com/office/drawing/2014/main" val="1428489337"/>
                    </a:ext>
                  </a:extLst>
                </a:gridCol>
                <a:gridCol w="2013995">
                  <a:extLst>
                    <a:ext uri="{9D8B030D-6E8A-4147-A177-3AD203B41FA5}">
                      <a16:colId xmlns:a16="http://schemas.microsoft.com/office/drawing/2014/main" val="2529476564"/>
                    </a:ext>
                  </a:extLst>
                </a:gridCol>
                <a:gridCol w="2112573">
                  <a:extLst>
                    <a:ext uri="{9D8B030D-6E8A-4147-A177-3AD203B41FA5}">
                      <a16:colId xmlns:a16="http://schemas.microsoft.com/office/drawing/2014/main" val="90557564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39480921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309999542"/>
                    </a:ext>
                  </a:extLst>
                </a:gridCol>
              </a:tblGrid>
              <a:tr h="510635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BRAND NAME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INSTAGRAM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FACEBOOK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TWITTER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LINKEDIN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0265742"/>
                  </a:ext>
                </a:extLst>
              </a:tr>
              <a:tr h="1020257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BLINKIT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226K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318K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71.4K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737K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377782"/>
                  </a:ext>
                </a:extLst>
              </a:tr>
              <a:tr h="1114375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SWIGGY INSTAMART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119K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17K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33.5K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2M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834923"/>
                  </a:ext>
                </a:extLst>
              </a:tr>
              <a:tr h="104172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ZEPTO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312K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121K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33.2K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n-lt"/>
                        </a:rPr>
                        <a:t>417K FOLLOWERS.</a:t>
                      </a:r>
                      <a:endParaRPr lang="en-IN" sz="20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96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546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63AA5A-E6E1-46DA-AB40-C58233393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EC2BF9-7446-73BD-2497-820AB11FFBC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1" y="596644"/>
            <a:ext cx="10515600" cy="2053369"/>
          </a:xfrm>
        </p:spPr>
        <p:txBody>
          <a:bodyPr anchor="b">
            <a:normAutofit/>
          </a:bodyPr>
          <a:lstStyle/>
          <a:p>
            <a:r>
              <a:rPr lang="en-US" dirty="0"/>
              <a:t>WEBSITES-</a:t>
            </a:r>
            <a:endParaRPr lang="en-IN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89184CD-01C5-5740-C398-E23023570D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44023"/>
            <a:ext cx="4645696" cy="3110382"/>
          </a:xfrm>
        </p:spPr>
        <p:txBody>
          <a:bodyPr anchor="ctr">
            <a:normAutofit/>
          </a:bodyPr>
          <a:lstStyle/>
          <a:p>
            <a:r>
              <a:rPr lang="en-US" u="sng" dirty="0"/>
              <a:t>BLINKIT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https://www.blinkit.com</a:t>
            </a:r>
            <a:endParaRPr lang="en-US" dirty="0"/>
          </a:p>
          <a:p>
            <a:r>
              <a:rPr lang="en-US" u="sng" dirty="0"/>
              <a:t>SWIGGY INSTAMART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https://www.swiggy.com</a:t>
            </a:r>
            <a:endParaRPr lang="en-US" dirty="0"/>
          </a:p>
          <a:p>
            <a:r>
              <a:rPr lang="en-US" u="sng" dirty="0"/>
              <a:t>ZEPTO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https://www.zeptonow.com</a:t>
            </a:r>
            <a:endParaRPr lang="en-US" dirty="0"/>
          </a:p>
          <a:p>
            <a:endParaRPr lang="en-IN" dirty="0"/>
          </a:p>
        </p:txBody>
      </p:sp>
      <p:pic>
        <p:nvPicPr>
          <p:cNvPr id="7" name="Graphic 6" descr="Magnifying glass">
            <a:extLst>
              <a:ext uri="{FF2B5EF4-FFF2-40B4-BE49-F238E27FC236}">
                <a16:creationId xmlns:a16="http://schemas.microsoft.com/office/drawing/2014/main" id="{CF642127-3FC7-7B1B-3C4B-EF7C6CBBA0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96000" y="3044023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94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adeVTI">
  <a:themeElements>
    <a:clrScheme name="gradient">
      <a:dk1>
        <a:sysClr val="windowText" lastClr="000000"/>
      </a:dk1>
      <a:lt1>
        <a:sysClr val="window" lastClr="FFFFFF"/>
      </a:lt1>
      <a:dk2>
        <a:srgbClr val="203040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DA2A69"/>
      </a:accent6>
      <a:hlink>
        <a:srgbClr val="3E8FF1"/>
      </a:hlink>
      <a:folHlink>
        <a:srgbClr val="939393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70178E5A77FBF47815C93032674F303" ma:contentTypeVersion="1" ma:contentTypeDescription="Create a new document." ma:contentTypeScope="" ma:versionID="85f3dc241909c04204bb3a586b505c43">
  <xsd:schema xmlns:xsd="http://www.w3.org/2001/XMLSchema" xmlns:xs="http://www.w3.org/2001/XMLSchema" xmlns:p="http://schemas.microsoft.com/office/2006/metadata/properties" xmlns:ns3="202bba04-48db-4929-9e9f-c9d78afe338c" targetNamespace="http://schemas.microsoft.com/office/2006/metadata/properties" ma:root="true" ma:fieldsID="1d739f61e2b05a92b90ed198b3c00673" ns3:_="">
    <xsd:import namespace="202bba04-48db-4929-9e9f-c9d78afe338c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02bba04-48db-4929-9e9f-c9d78afe338c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D2A2A6-36CC-4B80-A3ED-97E66D6B555F}">
  <ds:schemaRefs>
    <ds:schemaRef ds:uri="http://schemas.microsoft.com/office/2006/metadata/properties"/>
    <ds:schemaRef ds:uri="http://www.w3.org/2000/xmlns/"/>
  </ds:schemaRefs>
</ds:datastoreItem>
</file>

<file path=customXml/itemProps2.xml><?xml version="1.0" encoding="utf-8"?>
<ds:datastoreItem xmlns:ds="http://schemas.openxmlformats.org/officeDocument/2006/customXml" ds:itemID="{E6BB2615-D64E-432B-AE8B-BBBE1803AC6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EA41395-483D-462D-A934-B07AEDB06E6C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202bba04-48db-4929-9e9f-c9d78afe338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348</Words>
  <Application>Microsoft Office PowerPoint</Application>
  <PresentationFormat>Widescreen</PresentationFormat>
  <Paragraphs>54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FadeVTI</vt:lpstr>
      <vt:lpstr>Custom Design</vt:lpstr>
      <vt:lpstr>ASSIGNMENT ON DIGITAL MARKETING.</vt:lpstr>
      <vt:lpstr>BRANDS:-</vt:lpstr>
      <vt:lpstr>DIGITAL MARKETING STARTEGIES</vt:lpstr>
      <vt:lpstr>BLINKIT:</vt:lpstr>
      <vt:lpstr>SWIGGY INSTAMART:</vt:lpstr>
      <vt:lpstr>ZEPTO:</vt:lpstr>
      <vt:lpstr>MEME MARKETING THROUGH ZEPTO:</vt:lpstr>
      <vt:lpstr>SOCIALMEDIA PRESENCE- </vt:lpstr>
      <vt:lpstr>WEBSITES-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ON DIGITAL MARKETING.</dc:title>
  <dc:creator>Himanshi dhawan(MBA-24)</dc:creator>
  <cp:lastModifiedBy>Himanshi dhawan(MBA-24)</cp:lastModifiedBy>
  <cp:revision>2</cp:revision>
  <dcterms:created xsi:type="dcterms:W3CDTF">2024-07-14T08:59:29Z</dcterms:created>
  <dcterms:modified xsi:type="dcterms:W3CDTF">2024-08-16T14:04:44Z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0x010100570178E5A77FBF47815C93032674F303</vt:lpwstr>
  </property>
</Properties>
</file>

<file path=docProps/thumbnail.jpeg>
</file>